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9" r:id="rId2"/>
    <p:sldId id="333" r:id="rId3"/>
    <p:sldId id="334" r:id="rId4"/>
    <p:sldId id="475" r:id="rId5"/>
    <p:sldId id="299" r:id="rId6"/>
    <p:sldId id="467" r:id="rId7"/>
    <p:sldId id="468" r:id="rId8"/>
    <p:sldId id="469" r:id="rId9"/>
    <p:sldId id="470" r:id="rId10"/>
    <p:sldId id="471" r:id="rId11"/>
    <p:sldId id="376" r:id="rId12"/>
    <p:sldId id="315" r:id="rId13"/>
    <p:sldId id="377" r:id="rId14"/>
    <p:sldId id="378" r:id="rId15"/>
    <p:sldId id="379" r:id="rId16"/>
    <p:sldId id="289" r:id="rId17"/>
    <p:sldId id="395" r:id="rId18"/>
    <p:sldId id="396" r:id="rId19"/>
    <p:sldId id="370" r:id="rId20"/>
    <p:sldId id="294" r:id="rId21"/>
    <p:sldId id="295" r:id="rId22"/>
    <p:sldId id="402" r:id="rId23"/>
    <p:sldId id="265" r:id="rId24"/>
    <p:sldId id="267" r:id="rId25"/>
    <p:sldId id="266" r:id="rId26"/>
    <p:sldId id="322" r:id="rId27"/>
    <p:sldId id="323" r:id="rId28"/>
    <p:sldId id="324" r:id="rId29"/>
    <p:sldId id="328" r:id="rId30"/>
    <p:sldId id="263" r:id="rId31"/>
    <p:sldId id="269" r:id="rId32"/>
    <p:sldId id="399" r:id="rId33"/>
    <p:sldId id="331" r:id="rId34"/>
    <p:sldId id="332" r:id="rId35"/>
    <p:sldId id="341" r:id="rId36"/>
    <p:sldId id="392" r:id="rId37"/>
    <p:sldId id="400" r:id="rId38"/>
    <p:sldId id="335" r:id="rId39"/>
    <p:sldId id="290" r:id="rId40"/>
    <p:sldId id="270" r:id="rId41"/>
    <p:sldId id="374" r:id="rId42"/>
    <p:sldId id="375" r:id="rId43"/>
    <p:sldId id="393" r:id="rId44"/>
    <p:sldId id="272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371" r:id="rId69"/>
    <p:sldId id="365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76" r:id="rId90"/>
    <p:sldId id="448" r:id="rId91"/>
    <p:sldId id="417" r:id="rId92"/>
    <p:sldId id="433" r:id="rId93"/>
    <p:sldId id="482" r:id="rId94"/>
    <p:sldId id="479" r:id="rId95"/>
    <p:sldId id="480" r:id="rId96"/>
    <p:sldId id="434" r:id="rId97"/>
    <p:sldId id="436" r:id="rId98"/>
    <p:sldId id="435" r:id="rId99"/>
    <p:sldId id="478" r:id="rId100"/>
    <p:sldId id="456" r:id="rId101"/>
    <p:sldId id="437" r:id="rId102"/>
    <p:sldId id="438" r:id="rId103"/>
    <p:sldId id="481" r:id="rId104"/>
    <p:sldId id="474" r:id="rId105"/>
    <p:sldId id="483" r:id="rId106"/>
    <p:sldId id="397" r:id="rId107"/>
    <p:sldId id="440" r:id="rId108"/>
    <p:sldId id="443" r:id="rId109"/>
    <p:sldId id="442" r:id="rId110"/>
    <p:sldId id="441" r:id="rId111"/>
    <p:sldId id="465" r:id="rId112"/>
    <p:sldId id="444" r:id="rId113"/>
    <p:sldId id="445" r:id="rId114"/>
    <p:sldId id="484" r:id="rId115"/>
    <p:sldId id="485" r:id="rId116"/>
    <p:sldId id="446" r:id="rId117"/>
    <p:sldId id="473" r:id="rId118"/>
    <p:sldId id="257" r:id="rId119"/>
    <p:sldId id="404" r:id="rId1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61"/>
    <a:srgbClr val="C80036"/>
    <a:srgbClr val="C40C0C"/>
    <a:srgbClr val="EC524B"/>
    <a:srgbClr val="FFF5E1"/>
    <a:srgbClr val="FF6969"/>
    <a:srgbClr val="0C1844"/>
    <a:srgbClr val="EE4E4E"/>
    <a:srgbClr val="FFFFFF"/>
    <a:srgbClr val="FFA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87" d="100"/>
          <a:sy n="87" d="100"/>
        </p:scale>
        <p:origin x="540" y="9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발표하였으며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또한 </a:t>
            </a:r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고려해야 하는 사안으로 </a:t>
            </a:r>
            <a:r>
              <a:rPr lang="en-US" altLang="ko-KR" dirty="0">
                <a:effectLst/>
              </a:rPr>
              <a:t>24</a:t>
            </a:r>
            <a:r>
              <a:rPr lang="ko-KR" altLang="en-US" dirty="0">
                <a:effectLst/>
              </a:rPr>
              <a:t>년도에도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하고 있다고 하였으며 </a:t>
            </a:r>
            <a:r>
              <a:rPr lang="en-US" altLang="ko-KR" dirty="0"/>
              <a:t>ai </a:t>
            </a:r>
            <a:r>
              <a:rPr lang="ko-KR" altLang="en-US" dirty="0"/>
              <a:t>발전으로 </a:t>
            </a:r>
            <a:r>
              <a:rPr lang="en-US" altLang="ko-KR" dirty="0" err="1"/>
              <a:t>bec</a:t>
            </a:r>
            <a:r>
              <a:rPr lang="en-US" altLang="ko-KR" dirty="0"/>
              <a:t>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감염이 증가하였다고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위의 보고서를 통해 알 수 있듯이 기술의 발전과 함께 공격 기술도 함께 증가하고 있음을 알 수 있으며 보안에 경각심을 가져야 한다는 것을 알 수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2024</a:t>
            </a:r>
            <a:r>
              <a:rPr lang="ko-KR" altLang="en-US" dirty="0"/>
              <a:t>년에도 </a:t>
            </a:r>
            <a:r>
              <a:rPr lang="ko-KR" altLang="en-US" dirty="0" err="1"/>
              <a:t>다산다난한</a:t>
            </a:r>
            <a:r>
              <a:rPr lang="ko-KR" altLang="en-US" dirty="0"/>
              <a:t> 사건사고가 발생하고 있으며 대표적인 사례로는 </a:t>
            </a:r>
            <a:r>
              <a:rPr lang="ko-KR" altLang="en-US" dirty="0" err="1"/>
              <a:t>라이엇</a:t>
            </a:r>
            <a:r>
              <a:rPr lang="ko-KR" altLang="en-US" dirty="0"/>
              <a:t> 디도스 사태와 라인 개인정보 유출 사태가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이와같이</a:t>
            </a:r>
            <a:r>
              <a:rPr lang="ko-KR" altLang="en-US" dirty="0">
                <a:effectLst/>
              </a:rPr>
              <a:t>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 </a:t>
            </a:r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방법을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는 하나의 땅이라 생각을 하였기에 ‘독립적인 땅을 여러 개 만들어 관리하면 </a:t>
            </a:r>
            <a:r>
              <a:rPr lang="ko-KR" altLang="en-US" dirty="0" err="1">
                <a:effectLst/>
              </a:rPr>
              <a:t>어떨까’하는</a:t>
            </a:r>
            <a:r>
              <a:rPr lang="ko-KR" altLang="en-US" dirty="0">
                <a:effectLst/>
              </a:rPr>
              <a:t> 아이디어를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바로 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를 여러 개로 나누는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 </a:t>
            </a:r>
            <a:r>
              <a:rPr lang="ko-KR" altLang="en-US" dirty="0"/>
              <a:t>하 등급 논리적 망 분리 규정에 </a:t>
            </a:r>
            <a:r>
              <a:rPr lang="ko-KR" altLang="en-US" dirty="0" err="1"/>
              <a:t>적합하려면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가지 조건이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인해 </a:t>
            </a:r>
            <a:r>
              <a:rPr lang="en-US" altLang="ko-KR" dirty="0"/>
              <a:t>DEV, </a:t>
            </a:r>
            <a:r>
              <a:rPr lang="ko-KR" altLang="en-US" dirty="0"/>
              <a:t>데이터베이스 </a:t>
            </a:r>
            <a:r>
              <a:rPr lang="en-US" altLang="ko-KR" dirty="0"/>
              <a:t>VPC</a:t>
            </a:r>
            <a:r>
              <a:rPr lang="ko-KR" altLang="en-US" dirty="0"/>
              <a:t>는 논리적으로 분리되어 인터넷이 들어오지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(S3</a:t>
            </a:r>
            <a:r>
              <a:rPr lang="ko-KR" altLang="en-US" dirty="0"/>
              <a:t>에 저장된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</a:t>
            </a:r>
            <a:r>
              <a:rPr lang="ko-KR" altLang="en-US" dirty="0" err="1"/>
              <a:t>예성을</a:t>
            </a:r>
            <a:r>
              <a:rPr lang="ko-KR" altLang="en-US" dirty="0"/>
              <a:t>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서로 통신하기 위해서는 </a:t>
            </a:r>
            <a:r>
              <a:rPr lang="en-US" altLang="ko-KR" dirty="0"/>
              <a:t>VPC </a:t>
            </a:r>
            <a:r>
              <a:rPr lang="ko-KR" altLang="en-US" dirty="0"/>
              <a:t>간의 연결이 필요하여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, </a:t>
            </a:r>
            <a:r>
              <a:rPr lang="ko-KR" altLang="en-US" dirty="0"/>
              <a:t>확장성이 매우 뛰어나서 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추가가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해당 내용을 수정할 수 없게 볼트 </a:t>
            </a:r>
            <a:r>
              <a:rPr lang="ko-KR" altLang="en-US" dirty="0" err="1"/>
              <a:t>락을</a:t>
            </a:r>
            <a:r>
              <a:rPr lang="ko-KR" altLang="en-US" dirty="0"/>
              <a:t> 통해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키를 삭제할 수 없게 회사 내부에서 접속하는 계정에는 키 관리자 기능과 키 사용자 기능을 동시에 주고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회사 외부에서 접속하는 계정에는 키 관리자 기능을 제거함으로써</a:t>
            </a:r>
            <a:r>
              <a:rPr lang="en-US" altLang="ko-KR" dirty="0"/>
              <a:t>, KMS </a:t>
            </a:r>
            <a:r>
              <a:rPr lang="ko-KR" altLang="en-US" dirty="0"/>
              <a:t>키에 관한 편집을 할 수 없게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1.svg"/><Relationship Id="rId7" Type="http://schemas.openxmlformats.org/officeDocument/2006/relationships/image" Target="../media/image2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5" Type="http://schemas.openxmlformats.org/officeDocument/2006/relationships/image" Target="../media/image13.svg"/><Relationship Id="rId15" Type="http://schemas.openxmlformats.org/officeDocument/2006/relationships/image" Target="../media/image264.svg"/><Relationship Id="rId10" Type="http://schemas.openxmlformats.org/officeDocument/2006/relationships/image" Target="../media/image259.png"/><Relationship Id="rId4" Type="http://schemas.openxmlformats.org/officeDocument/2006/relationships/image" Target="../media/image12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8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2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8.png"/><Relationship Id="rId5" Type="http://schemas.openxmlformats.org/officeDocument/2006/relationships/image" Target="../media/image12.png"/><Relationship Id="rId10" Type="http://schemas.openxmlformats.org/officeDocument/2006/relationships/image" Target="../media/image167.svg"/><Relationship Id="rId4" Type="http://schemas.openxmlformats.org/officeDocument/2006/relationships/image" Target="../media/image11.svg"/><Relationship Id="rId9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1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4.png"/><Relationship Id="rId5" Type="http://schemas.openxmlformats.org/officeDocument/2006/relationships/image" Target="../media/image12.png"/><Relationship Id="rId10" Type="http://schemas.openxmlformats.org/officeDocument/2006/relationships/image" Target="../media/image183.png"/><Relationship Id="rId4" Type="http://schemas.openxmlformats.org/officeDocument/2006/relationships/image" Target="../media/image11.sv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1.svg"/><Relationship Id="rId9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6.sv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12" Type="http://schemas.openxmlformats.org/officeDocument/2006/relationships/image" Target="../media/image1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4.svg"/><Relationship Id="rId5" Type="http://schemas.openxmlformats.org/officeDocument/2006/relationships/image" Target="../media/image13.svg"/><Relationship Id="rId15" Type="http://schemas.openxmlformats.org/officeDocument/2006/relationships/image" Target="../media/image198.svg"/><Relationship Id="rId10" Type="http://schemas.openxmlformats.org/officeDocument/2006/relationships/image" Target="../media/image193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Relationship Id="rId1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0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2.png"/><Relationship Id="rId4" Type="http://schemas.openxmlformats.org/officeDocument/2006/relationships/image" Target="../media/image11.sv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09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1.png"/><Relationship Id="rId5" Type="http://schemas.openxmlformats.org/officeDocument/2006/relationships/image" Target="../media/image13.svg"/><Relationship Id="rId10" Type="http://schemas.openxmlformats.org/officeDocument/2006/relationships/image" Target="../media/image210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3" Type="http://schemas.openxmlformats.org/officeDocument/2006/relationships/image" Target="../media/image11.svg"/><Relationship Id="rId21" Type="http://schemas.openxmlformats.org/officeDocument/2006/relationships/image" Target="../media/image230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226.svg"/><Relationship Id="rId2" Type="http://schemas.openxmlformats.org/officeDocument/2006/relationships/image" Target="../media/image10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13.svg"/><Relationship Id="rId15" Type="http://schemas.openxmlformats.org/officeDocument/2006/relationships/image" Target="../media/image224.svg"/><Relationship Id="rId23" Type="http://schemas.openxmlformats.org/officeDocument/2006/relationships/image" Target="../media/image232.svg"/><Relationship Id="rId10" Type="http://schemas.openxmlformats.org/officeDocument/2006/relationships/image" Target="../media/image219.png"/><Relationship Id="rId19" Type="http://schemas.openxmlformats.org/officeDocument/2006/relationships/image" Target="../media/image228.svg"/><Relationship Id="rId4" Type="http://schemas.openxmlformats.org/officeDocument/2006/relationships/image" Target="../media/image12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237.pn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0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10" Type="http://schemas.openxmlformats.org/officeDocument/2006/relationships/image" Target="../media/image241.png"/><Relationship Id="rId4" Type="http://schemas.openxmlformats.org/officeDocument/2006/relationships/image" Target="../media/image12.png"/><Relationship Id="rId9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61" y="1443230"/>
            <a:ext cx="6154555" cy="4627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87D5A-3934-EF28-D208-58491879850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378985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369339" y="3556237"/>
            <a:ext cx="732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026" y="1834740"/>
            <a:ext cx="4328329" cy="4393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5604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528FC-5659-DF11-9B23-2F37C54F318D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700134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5021052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878109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중앙관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260133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5040945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239367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863907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458533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957612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455092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86757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789859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142121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4934</TotalTime>
  <Words>4103</Words>
  <Application>Microsoft Office PowerPoint</Application>
  <PresentationFormat>와이드스크린</PresentationFormat>
  <Paragraphs>1108</Paragraphs>
  <Slides>119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2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141</cp:revision>
  <dcterms:created xsi:type="dcterms:W3CDTF">2024-05-23T11:23:58Z</dcterms:created>
  <dcterms:modified xsi:type="dcterms:W3CDTF">2024-06-18T04:01:49Z</dcterms:modified>
</cp:coreProperties>
</file>